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</p:sldMasterIdLst>
  <p:notesMasterIdLst>
    <p:notesMasterId r:id="rId30"/>
  </p:notesMasterIdLst>
  <p:sldIdLst>
    <p:sldId id="260" r:id="rId2"/>
    <p:sldId id="261" r:id="rId3"/>
    <p:sldId id="265" r:id="rId4"/>
    <p:sldId id="283" r:id="rId5"/>
    <p:sldId id="284" r:id="rId6"/>
    <p:sldId id="280" r:id="rId7"/>
    <p:sldId id="285" r:id="rId8"/>
    <p:sldId id="263" r:id="rId9"/>
    <p:sldId id="264" r:id="rId10"/>
    <p:sldId id="267" r:id="rId11"/>
    <p:sldId id="286" r:id="rId12"/>
    <p:sldId id="287" r:id="rId13"/>
    <p:sldId id="288" r:id="rId14"/>
    <p:sldId id="281" r:id="rId15"/>
    <p:sldId id="282" r:id="rId16"/>
    <p:sldId id="279" r:id="rId17"/>
    <p:sldId id="278" r:id="rId18"/>
    <p:sldId id="268" r:id="rId19"/>
    <p:sldId id="289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4">
          <p15:clr>
            <a:srgbClr val="A4A3A4"/>
          </p15:clr>
        </p15:guide>
        <p15:guide id="2" pos="54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00"/>
    <a:srgbClr val="003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preferSingleView="1">
    <p:restoredLeft sz="6809" autoAdjust="0"/>
    <p:restoredTop sz="90929"/>
  </p:normalViewPr>
  <p:slideViewPr>
    <p:cSldViewPr>
      <p:cViewPr varScale="1">
        <p:scale>
          <a:sx n="104" d="100"/>
          <a:sy n="104" d="100"/>
        </p:scale>
        <p:origin x="2334" y="96"/>
      </p:cViewPr>
      <p:guideLst>
        <p:guide orient="horz" pos="624"/>
        <p:guide pos="54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384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71A243D-D9AA-4C2B-B919-EEC1707849A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1E05682-9998-4A5F-8319-19802C6DBA7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C8C40B45-2432-4232-A9DD-2F06986AF92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0031501-C0D5-44FC-AE10-18C6DBCF4A2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Mastertextformat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F83FA533-6F5C-463A-826B-0BC8FC86F4C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168DEBAE-A276-438C-932F-DDE25A4A40D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203971D2-8E80-4ECC-8E63-AB0B8A5B0B46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>
            <a:extLst>
              <a:ext uri="{FF2B5EF4-FFF2-40B4-BE49-F238E27FC236}">
                <a16:creationId xmlns:a16="http://schemas.microsoft.com/office/drawing/2014/main" id="{412376F8-9E47-4F32-A98A-39AB789958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Notes Placeholder 2">
            <a:extLst>
              <a:ext uri="{FF2B5EF4-FFF2-40B4-BE49-F238E27FC236}">
                <a16:creationId xmlns:a16="http://schemas.microsoft.com/office/drawing/2014/main" id="{9C3FDB01-18BD-4261-BB03-AD03CA47B9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DE" altLang="de-DE"/>
          </a:p>
        </p:txBody>
      </p:sp>
      <p:sp>
        <p:nvSpPr>
          <p:cNvPr id="6148" name="Slide Number Placeholder 3">
            <a:extLst>
              <a:ext uri="{FF2B5EF4-FFF2-40B4-BE49-F238E27FC236}">
                <a16:creationId xmlns:a16="http://schemas.microsoft.com/office/drawing/2014/main" id="{288F0E35-FF10-40D2-AEC0-2F34DBCA14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615D0F9-69DC-449E-91A8-56BABBD24A2B}" type="slidenum">
              <a:rPr lang="de-DE" altLang="de-DE" sz="1200"/>
              <a:pPr/>
              <a:t>1</a:t>
            </a:fld>
            <a:endParaRPr lang="de-DE" altLang="de-DE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CC393ED-9A1C-402A-9D29-6B0FB35C5F0E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4684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5108C-C844-431C-B12D-D41B6899F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F7CA9-EDB8-45F0-B584-9C4EB57A9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CFDE4-24EE-441C-9A46-BEA8DFFF2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5896" y="6356351"/>
            <a:ext cx="2263130" cy="365125"/>
          </a:xfrm>
        </p:spPr>
        <p:txBody>
          <a:bodyPr/>
          <a:lstStyle/>
          <a:p>
            <a:pPr>
              <a:defRPr/>
            </a:pPr>
            <a:r>
              <a:rPr lang="de-DE" altLang="de-DE" dirty="0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6B5B5-AB32-4487-961F-9C2D50411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 dirty="0"/>
              <a:t>Slide </a:t>
            </a:r>
            <a:fld id="{5350BAB2-A928-4CF7-B06E-0860B4B44B91}" type="slidenum">
              <a:rPr lang="de-DE" altLang="de-DE" smtClean="0"/>
              <a:pPr>
                <a:defRPr/>
              </a:pPr>
              <a:t>‹#›</a:t>
            </a:fld>
            <a:endParaRPr lang="de-DE" altLang="de-DE" dirty="0"/>
          </a:p>
        </p:txBody>
      </p:sp>
      <p:pic>
        <p:nvPicPr>
          <p:cNvPr id="1026" name="Picture 2" descr="Image result for tu ilmenau logo">
            <a:extLst>
              <a:ext uri="{FF2B5EF4-FFF2-40B4-BE49-F238E27FC236}">
                <a16:creationId xmlns:a16="http://schemas.microsoft.com/office/drawing/2014/main" id="{4EC0A755-8D52-45B9-85A3-1D469CCE56B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81" y="6070804"/>
            <a:ext cx="862012" cy="65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navimatix logo">
            <a:extLst>
              <a:ext uri="{FF2B5EF4-FFF2-40B4-BE49-F238E27FC236}">
                <a16:creationId xmlns:a16="http://schemas.microsoft.com/office/drawing/2014/main" id="{7CE641A0-0306-45D7-9268-8023F2548B8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571" y="6335068"/>
            <a:ext cx="1008718" cy="20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8604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DAACC-AFEF-4647-844B-7D110EFE0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39B568-32B8-4EDD-91EF-BA78832B1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19560-CDBB-4972-89DD-634F26C34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D9EE12-0B60-45CB-9A37-AED59D4F3E72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755E4-63B1-4BF4-93F2-8D12F833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FA192-97E2-4C75-BA8E-BB102DC1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7142EA8A-4AAE-4C7C-BF58-7ECD7F517EA3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731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8D8D9B-F548-4DC6-AC99-EDE3E8D59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66A0C2-B38D-4FA9-9347-C24CEF40A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A55C1-1F7D-4269-8784-5537C45C6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0CEC0C8-EE4D-48C8-9B1D-5763E1E34CF1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1E10-443E-4DCF-B07D-284DF1201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E1216-9375-4BD0-B522-DF70E7C7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DDC3EC7-829C-4E04-AA1C-55AAA4C9F8F5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3000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99357-A217-4890-81AF-1FD05496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DE75-EBE7-4D13-A7E4-83077688E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D0B92-80F7-4A90-9071-E8D5DEC15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56EB8-E81C-45B5-8CDE-D25B8871A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07EFBE-6C89-4EBA-AEA2-CFA0D62EB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8414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8667F-4B86-4AE5-904B-9DF44B920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545E5-16DB-4796-961C-A6463C3A3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02D99-3331-4B68-81E7-ADE61ACE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F21AB-489E-4286-9E07-607CB376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ED6E3-28C1-4CD1-A047-9481A961A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3327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720D-7967-40DD-AB9A-6DE3FB82F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A63D2-B55F-4433-A850-9C74DE7CF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58D8B8-797E-4FED-8C7E-C48B0F945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767A2A-2D26-43D8-830B-EC6067823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D8ED9F-C92A-4F74-B504-A5F2C3527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44FD29-4964-43C5-90FC-FFF5EC907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B092BA42-6196-44B5-A1A5-88D83F15CE4E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5253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22F28-B841-42F6-A78F-34A9E99D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7476A-A03B-42A7-B8F2-1F02191FE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F1170-809E-4F1E-9573-074CA4D57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10DF62-D180-490E-B2B4-413F412A8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D1DA0A-7CC7-4981-A70A-47DC9EDBF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5BDFF6-ABC4-497C-BEE9-22EFA37C4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B5D1B8-1A49-4750-9DC7-D6E93F58C868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C8DB42-3A48-4C64-B0E1-E2D524593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88055B-E9C2-4015-94CA-EA74B548E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365DE5A1-908B-475C-A120-86A3F4464742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8079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AF32-D7BD-43DA-B174-C637E741B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5FA86B-BF88-4A7C-9097-2C36C1DE2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09EE26F-0A30-4130-A1EE-36250EA72E14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B13785-2C93-4544-B861-408F89F0B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9887D-3C07-4839-8714-42515C4CE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D85445B-7D9D-4AD5-8BB0-81FBBD94D496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55444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6536B9-A535-4E0A-9CD0-DAC80480B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4643B87-F841-4AD2-814C-93D837E24A5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3A6D48-D2EB-4565-80B5-30277379A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ADF91-10A6-4140-846A-9EF17B702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BEDEAE1-0133-4923-8B62-C6E08D49FCD2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3891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C961B-A32B-4FB3-A56E-04EA2D38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63F10-9ED1-484C-944A-68FCDDFE1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434E3-CCE2-41F9-AB1A-61161A402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F0FA9-D775-4662-941F-807B814ED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5D482D5-D7E7-4BB2-95EB-7D02ACBCF67D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30108-8038-443C-90B7-B92CBB5AC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CE5794-D31C-4E75-B91D-006AF6B07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5F4CA40A-FBCD-4EE0-9330-BB43E57ED043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56233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FE8CA-F2D2-4B7B-AC61-C62595F63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97B0F4-D68D-4012-B5C5-2B612F51D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12B94-0860-4290-BE5B-CA65046AF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F2EA0-885E-4009-A6E4-33E6AD24B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694250-0DD9-4648-B674-F7941F4CED28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D70796-154B-4F9E-9658-558EA60DB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F4C45-89F4-433D-9CA6-1DE185403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F4ECA6E-EF49-4BB1-923D-584C4C6D4ECF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26940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B4A873-EE03-4634-AAC3-38CB3DD6A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AC7C30-AE83-406B-A477-299359394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2B96-BE5A-412D-BE7B-D274525E2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2DBC506-E215-44F0-902E-78877C0C5655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CC267-916E-4828-AF66-1FDD55C41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6516E-E1FD-442F-B138-7D241BA60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Seite </a:t>
            </a:r>
            <a:fld id="{D5B8C4A8-8F6D-4926-B00A-0373D478A544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7" name="Rectangle 34">
            <a:extLst>
              <a:ext uri="{FF2B5EF4-FFF2-40B4-BE49-F238E27FC236}">
                <a16:creationId xmlns:a16="http://schemas.microsoft.com/office/drawing/2014/main" id="{EEE238FE-E0BD-4BA1-BAE8-29449453D6E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678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8" name="Rectangle 16">
            <a:extLst>
              <a:ext uri="{FF2B5EF4-FFF2-40B4-BE49-F238E27FC236}">
                <a16:creationId xmlns:a16="http://schemas.microsoft.com/office/drawing/2014/main" id="{9689C682-AD22-4556-9A7A-0A68C5BED4C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rgbClr val="FF7900">
              <a:alpha val="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C1F95C-9A66-4606-ADB4-49AB702128C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781800"/>
            <a:ext cx="9144000" cy="76200"/>
          </a:xfrm>
          <a:prstGeom prst="rect">
            <a:avLst/>
          </a:prstGeom>
          <a:solidFill>
            <a:srgbClr val="0074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0" name="Line 21">
            <a:extLst>
              <a:ext uri="{FF2B5EF4-FFF2-40B4-BE49-F238E27FC236}">
                <a16:creationId xmlns:a16="http://schemas.microsoft.com/office/drawing/2014/main" id="{7C11FD06-BBEF-479C-846B-180B8CD40B0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317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D9483146-409E-41E0-AF91-CABF087A93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895600"/>
            <a:ext cx="457200" cy="3886200"/>
          </a:xfrm>
          <a:prstGeom prst="rect">
            <a:avLst/>
          </a:prstGeom>
          <a:solidFill>
            <a:srgbClr val="FF79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2" name="Rectangle 28">
            <a:extLst>
              <a:ext uri="{FF2B5EF4-FFF2-40B4-BE49-F238E27FC236}">
                <a16:creationId xmlns:a16="http://schemas.microsoft.com/office/drawing/2014/main" id="{EFF786AB-4B8F-483E-B56A-876D9E44376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1905000"/>
          </a:xfrm>
          <a:prstGeom prst="rect">
            <a:avLst/>
          </a:prstGeom>
          <a:solidFill>
            <a:srgbClr val="FF7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3" name="Rectangle 29">
            <a:extLst>
              <a:ext uri="{FF2B5EF4-FFF2-40B4-BE49-F238E27FC236}">
                <a16:creationId xmlns:a16="http://schemas.microsoft.com/office/drawing/2014/main" id="{6E73DFEE-4F7B-469A-B6F0-D8832FCF153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905000"/>
            <a:ext cx="457200" cy="1219200"/>
          </a:xfrm>
          <a:prstGeom prst="rect">
            <a:avLst/>
          </a:prstGeom>
          <a:solidFill>
            <a:srgbClr val="FF7900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4" name="Rectangle 30">
            <a:extLst>
              <a:ext uri="{FF2B5EF4-FFF2-40B4-BE49-F238E27FC236}">
                <a16:creationId xmlns:a16="http://schemas.microsoft.com/office/drawing/2014/main" id="{841DF2FE-1F00-4314-AA2B-E3FBF78D593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5" name="Rectangle 32">
            <a:extLst>
              <a:ext uri="{FF2B5EF4-FFF2-40B4-BE49-F238E27FC236}">
                <a16:creationId xmlns:a16="http://schemas.microsoft.com/office/drawing/2014/main" id="{41607F5E-B9B8-4774-926A-827D0C011C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867400"/>
            <a:ext cx="457200" cy="914400"/>
          </a:xfrm>
          <a:prstGeom prst="rect">
            <a:avLst/>
          </a:prstGeom>
          <a:solidFill>
            <a:srgbClr val="FF7900">
              <a:alpha val="988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6" name="Rectangle 33">
            <a:extLst>
              <a:ext uri="{FF2B5EF4-FFF2-40B4-BE49-F238E27FC236}">
                <a16:creationId xmlns:a16="http://schemas.microsoft.com/office/drawing/2014/main" id="{B3EA78B0-6401-4F8F-A59C-665075196CC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791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7" name="Rectangle 31">
            <a:extLst>
              <a:ext uri="{FF2B5EF4-FFF2-40B4-BE49-F238E27FC236}">
                <a16:creationId xmlns:a16="http://schemas.microsoft.com/office/drawing/2014/main" id="{D6B495EF-AF83-4C70-B97F-DB83A86F08E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457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8" name="Line 35">
            <a:extLst>
              <a:ext uri="{FF2B5EF4-FFF2-40B4-BE49-F238E27FC236}">
                <a16:creationId xmlns:a16="http://schemas.microsoft.com/office/drawing/2014/main" id="{7B3CF50A-EB3F-4C49-AC25-8D19ECE5BC8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5867400"/>
            <a:ext cx="9144000" cy="0"/>
          </a:xfrm>
          <a:prstGeom prst="line">
            <a:avLst/>
          </a:prstGeom>
          <a:noFill/>
          <a:ln w="6350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pic>
        <p:nvPicPr>
          <p:cNvPr id="19" name="Picture 36" descr="Logo-A4-50mm-4C">
            <a:extLst>
              <a:ext uri="{FF2B5EF4-FFF2-40B4-BE49-F238E27FC236}">
                <a16:creationId xmlns:a16="http://schemas.microsoft.com/office/drawing/2014/main" id="{1E9276A6-643D-416E-B0AE-F505256B9B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118225"/>
            <a:ext cx="1295400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389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vyatabram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B873E5A0-B35C-42D2-9B06-C4F9092C48B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577124" y="29739"/>
            <a:ext cx="7776864" cy="319737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de-DE" sz="4400" dirty="0">
                <a:latin typeface="Arial" panose="020B0604020202020204" pitchFamily="34" charset="0"/>
                <a:cs typeface="Arial" panose="020B0604020202020204" pitchFamily="34" charset="0"/>
              </a:rPr>
              <a:t>Evaluation of Microservice Architecture Designs in an IoT-Context</a:t>
            </a:r>
            <a:endParaRPr lang="de-DE" altLang="de-DE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6D865E-4B3A-42F5-801E-804A65E0A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124" y="4581128"/>
            <a:ext cx="7989752" cy="1094377"/>
          </a:xfrm>
        </p:spPr>
        <p:txBody>
          <a:bodyPr>
            <a:normAutofit fontScale="77500" lnSpcReduction="20000"/>
          </a:bodyPr>
          <a:lstStyle/>
          <a:p>
            <a:pPr algn="l" eaLnBrk="1" hangingPunct="1">
              <a:defRPr/>
            </a:pPr>
            <a:r>
              <a:rPr lang="en-US" dirty="0"/>
              <a:t>Abramov Sviatoslav</a:t>
            </a:r>
            <a:br>
              <a:rPr lang="en-US" dirty="0"/>
            </a:b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svyatabram@gmail.com</a:t>
            </a:r>
            <a:endParaRPr lang="en-US" dirty="0"/>
          </a:p>
          <a:p>
            <a:pPr algn="l" eaLnBrk="1" hangingPunct="1">
              <a:defRPr/>
            </a:pPr>
            <a:br>
              <a:rPr lang="en-US" dirty="0"/>
            </a:br>
            <a:r>
              <a:rPr lang="en-US" dirty="0"/>
              <a:t>Supervisor: Prof. Dr.-Ing Günter Schäfer</a:t>
            </a:r>
          </a:p>
          <a:p>
            <a:pPr algn="l" eaLnBrk="1" hangingPunct="1">
              <a:defRPr/>
            </a:pPr>
            <a:r>
              <a:rPr lang="en-US" dirty="0"/>
              <a:t>Supervisor: Associate Prof. Dr. Igor </a:t>
            </a:r>
            <a:r>
              <a:rPr lang="en-US" dirty="0" err="1"/>
              <a:t>Anikin</a:t>
            </a:r>
            <a:endParaRPr lang="de-DE" dirty="0"/>
          </a:p>
        </p:txBody>
      </p:sp>
      <p:sp>
        <p:nvSpPr>
          <p:cNvPr id="5125" name="Footer Placeholder 4">
            <a:extLst>
              <a:ext uri="{FF2B5EF4-FFF2-40B4-BE49-F238E27FC236}">
                <a16:creationId xmlns:a16="http://schemas.microsoft.com/office/drawing/2014/main" id="{A046EEF7-E4C6-4103-BD7C-12B892244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 dirty="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5126" name="Slide Number Placeholder 5">
            <a:extLst>
              <a:ext uri="{FF2B5EF4-FFF2-40B4-BE49-F238E27FC236}">
                <a16:creationId xmlns:a16="http://schemas.microsoft.com/office/drawing/2014/main" id="{46DFC3A4-717C-4AE7-A865-D79CEF11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3FABDBEC-20EA-4164-8EEA-6CDB7D8F728B}" type="slidenum">
              <a:rPr lang="de-DE" altLang="de-DE" sz="1000" smtClean="0">
                <a:solidFill>
                  <a:schemeClr val="bg1"/>
                </a:solidFill>
              </a:rPr>
              <a:pPr/>
              <a:t>1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1B641-E8BB-41D4-BDD2-13E521558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432" y="1541608"/>
            <a:ext cx="8229048" cy="1959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M. S. Hatem Hamad and R. Abed, “Performance evaluation of restful web services for mobile devices,” </a:t>
            </a:r>
            <a:r>
              <a:rPr lang="en-US" i="1" dirty="0">
                <a:solidFill>
                  <a:srgbClr val="FF0000"/>
                </a:solidFill>
              </a:rPr>
              <a:t>Computer Engineering Department, Islamic University of </a:t>
            </a:r>
            <a:r>
              <a:rPr lang="de-DE" i="1" dirty="0">
                <a:solidFill>
                  <a:srgbClr val="FF0000"/>
                </a:solidFill>
              </a:rPr>
              <a:t>Gaza, Palestine, International </a:t>
            </a:r>
            <a:r>
              <a:rPr lang="de-DE" i="1" dirty="0" err="1">
                <a:solidFill>
                  <a:srgbClr val="FF0000"/>
                </a:solidFill>
              </a:rPr>
              <a:t>Arab</a:t>
            </a:r>
            <a:r>
              <a:rPr lang="de-DE" i="1" dirty="0">
                <a:solidFill>
                  <a:srgbClr val="FF0000"/>
                </a:solidFill>
              </a:rPr>
              <a:t> Journal </a:t>
            </a:r>
            <a:r>
              <a:rPr lang="de-DE" i="1" dirty="0" err="1">
                <a:solidFill>
                  <a:srgbClr val="FF0000"/>
                </a:solidFill>
              </a:rPr>
              <a:t>of</a:t>
            </a:r>
            <a:r>
              <a:rPr lang="de-DE" i="1" dirty="0">
                <a:solidFill>
                  <a:srgbClr val="FF0000"/>
                </a:solidFill>
              </a:rPr>
              <a:t> e-Technology</a:t>
            </a:r>
            <a:r>
              <a:rPr lang="de-DE" dirty="0">
                <a:solidFill>
                  <a:srgbClr val="FF0000"/>
                </a:solidFill>
              </a:rPr>
              <a:t>, 2010.</a:t>
            </a: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25FA1-4A05-492D-9533-A2F3622FD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29.11.2019</a:t>
            </a:fld>
            <a:endParaRPr lang="de-DE" alt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244BB9-D5A0-43BB-94CA-D1D7B971C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D9B33-E4B1-4ABF-85AE-954D3CA5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62E026-0645-406C-BF65-0C7FBC395547}"/>
              </a:ext>
            </a:extLst>
          </p:cNvPr>
          <p:cNvSpPr txBox="1"/>
          <p:nvPr/>
        </p:nvSpPr>
        <p:spPr>
          <a:xfrm>
            <a:off x="663432" y="349672"/>
            <a:ext cx="7851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+mj-lt"/>
              </a:rPr>
              <a:t>Basic</a:t>
            </a:r>
            <a:r>
              <a:rPr lang="en-US" sz="3600" dirty="0">
                <a:solidFill>
                  <a:schemeClr val="tx2"/>
                </a:solidFill>
              </a:rPr>
              <a:t> </a:t>
            </a:r>
            <a:r>
              <a:rPr lang="en-US" sz="3600" dirty="0">
                <a:solidFill>
                  <a:schemeClr val="tx2"/>
                </a:solidFill>
                <a:latin typeface="+mj-lt"/>
              </a:rPr>
              <a:t>articles</a:t>
            </a:r>
            <a:endParaRPr lang="de-DE" sz="36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BEFA68-6CFC-4F82-8837-914D8F8A86EC}"/>
              </a:ext>
            </a:extLst>
          </p:cNvPr>
          <p:cNvSpPr txBox="1"/>
          <p:nvPr/>
        </p:nvSpPr>
        <p:spPr>
          <a:xfrm>
            <a:off x="628650" y="3429000"/>
            <a:ext cx="82290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the article advantages of RESTful web services before SOAP web services are shown: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RESTful web services provide less message size.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RESTful web services provide less response time.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545532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3101-5AB8-45D3-875D-EFB9C02A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2"/>
                </a:solidFill>
              </a:rPr>
              <a:t>Basic articles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638D-909E-4FE0-A721-31C994B00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1713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P. J. Amaral M. and C. D., “Performance evaluation of microservices architectures using containers.,” </a:t>
            </a:r>
            <a:r>
              <a:rPr lang="en-US" i="1" dirty="0">
                <a:solidFill>
                  <a:srgbClr val="FF0000"/>
                </a:solidFill>
              </a:rPr>
              <a:t>IEEE 14th International Symposium on Network Computing </a:t>
            </a:r>
            <a:r>
              <a:rPr lang="de-DE" i="1" dirty="0">
                <a:solidFill>
                  <a:srgbClr val="FF0000"/>
                </a:solidFill>
              </a:rPr>
              <a:t>and </a:t>
            </a:r>
            <a:r>
              <a:rPr lang="de-DE" i="1" dirty="0" err="1">
                <a:solidFill>
                  <a:srgbClr val="FF0000"/>
                </a:solidFill>
              </a:rPr>
              <a:t>Applications</a:t>
            </a:r>
            <a:r>
              <a:rPr lang="de-DE" dirty="0">
                <a:solidFill>
                  <a:srgbClr val="FF0000"/>
                </a:solidFill>
              </a:rPr>
              <a:t>, 2015.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329F2-2B27-45AF-B512-CDD19D09E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03173-F9F8-4C8C-87CE-79A53C749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E8D91-4D54-44CE-87D1-1EB2294D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F0098-73C8-43C6-B54F-80145E7CEE03}"/>
              </a:ext>
            </a:extLst>
          </p:cNvPr>
          <p:cNvSpPr txBox="1"/>
          <p:nvPr/>
        </p:nvSpPr>
        <p:spPr>
          <a:xfrm>
            <a:off x="628650" y="3189615"/>
            <a:ext cx="7886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this article Server Virtualization provides performance improvement is shown. 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2000" dirty="0"/>
              <a:t>SV </a:t>
            </a:r>
            <a:r>
              <a:rPr lang="de-DE" sz="2000" dirty="0" err="1"/>
              <a:t>increases</a:t>
            </a:r>
            <a:r>
              <a:rPr lang="de-DE" sz="2000" dirty="0"/>
              <a:t> a </a:t>
            </a:r>
            <a:r>
              <a:rPr lang="de-DE" sz="2000" dirty="0" err="1"/>
              <a:t>server</a:t>
            </a:r>
            <a:r>
              <a:rPr lang="de-DE" sz="2000" dirty="0"/>
              <a:t> </a:t>
            </a:r>
            <a:r>
              <a:rPr lang="de-DE" sz="2000" dirty="0" err="1"/>
              <a:t>throughput</a:t>
            </a:r>
            <a:endParaRPr lang="de-DE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2000" dirty="0"/>
              <a:t>SV </a:t>
            </a:r>
            <a:r>
              <a:rPr lang="de-DE" sz="2000" dirty="0" err="1"/>
              <a:t>decreases</a:t>
            </a:r>
            <a:r>
              <a:rPr lang="de-DE" sz="2000" dirty="0"/>
              <a:t> a </a:t>
            </a:r>
            <a:r>
              <a:rPr lang="de-DE" sz="2000" dirty="0" err="1"/>
              <a:t>server</a:t>
            </a:r>
            <a:r>
              <a:rPr lang="de-DE" sz="2000" dirty="0"/>
              <a:t> </a:t>
            </a:r>
            <a:r>
              <a:rPr lang="de-DE" sz="2000" dirty="0" err="1"/>
              <a:t>latency</a:t>
            </a:r>
            <a:endParaRPr lang="de-DE" sz="2000" dirty="0"/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556001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6DD9-A51A-4D51-9838-2D572BAC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2"/>
                </a:solidFill>
              </a:rPr>
              <a:t>Basic articles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889E-B35F-464A-A104-FE7710CF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J. F. </a:t>
            </a:r>
            <a:r>
              <a:rPr lang="en-US" dirty="0" err="1">
                <a:solidFill>
                  <a:srgbClr val="FF0000"/>
                </a:solidFill>
              </a:rPr>
              <a:t>Kunhua</a:t>
            </a:r>
            <a:r>
              <a:rPr lang="en-US" dirty="0">
                <a:solidFill>
                  <a:srgbClr val="FF0000"/>
                </a:solidFill>
              </a:rPr>
              <a:t> Zhu and Y. Li, </a:t>
            </a:r>
            <a:r>
              <a:rPr lang="en-US" i="1" dirty="0">
                <a:solidFill>
                  <a:srgbClr val="FF0000"/>
                </a:solidFill>
              </a:rPr>
              <a:t>Research the performance testing and performance improvement strategy in web application”, 2nd international Conference on Education </a:t>
            </a:r>
            <a:r>
              <a:rPr lang="de-DE" i="1" dirty="0">
                <a:solidFill>
                  <a:srgbClr val="FF0000"/>
                </a:solidFill>
              </a:rPr>
              <a:t>Technology and Computer. </a:t>
            </a:r>
            <a:r>
              <a:rPr lang="de-DE" dirty="0">
                <a:solidFill>
                  <a:srgbClr val="FF0000"/>
                </a:solidFill>
              </a:rPr>
              <a:t>2010.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5A91-4ECE-4E41-A2B8-20FA0A0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77636-5DCA-462B-B983-A6FC44F7D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4BFC-B8EC-44B2-AB22-E2D0682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89856-6F51-4AC6-84CE-56D9E940CDB3}"/>
              </a:ext>
            </a:extLst>
          </p:cNvPr>
          <p:cNvSpPr txBox="1"/>
          <p:nvPr/>
        </p:nvSpPr>
        <p:spPr>
          <a:xfrm>
            <a:off x="639134" y="3286124"/>
            <a:ext cx="78867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article provides a survey about overall MSA based application testing :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Functional and load testing of web MSA based web applications basis.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Prediction of an application response time changing with an increasing user load.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User load impact on application throughput.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Possible bottlenecks caused by system utilization.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5889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8F87-25CE-423B-B977-8CB0FBE96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system overview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99F11-5D69-4350-A075-741A016E15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Explaining the system components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90CC4-73A1-4EF6-B961-CDA53FB2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FA6FA-EEEC-4F9A-BAD3-B1666189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42DE3-32FB-489C-8289-8AD83E24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42629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05519E2-0EAC-4598-A1D6-7D3096ECD1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3293" y="880242"/>
            <a:ext cx="7491129" cy="509751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CEF31-571F-4913-81FE-21B32A40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54D4B-CE21-4A3A-B2AD-D41D4FBD7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F7B4D-4968-4177-8819-B4FF1656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F0A707-6432-4EA2-8468-856276B1B4D4}"/>
              </a:ext>
            </a:extLst>
          </p:cNvPr>
          <p:cNvSpPr txBox="1"/>
          <p:nvPr/>
        </p:nvSpPr>
        <p:spPr>
          <a:xfrm>
            <a:off x="903293" y="229280"/>
            <a:ext cx="2743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Component diagram</a:t>
            </a:r>
            <a:endParaRPr lang="de-DE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80145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87B58-E9F2-4F4E-B9FE-F64696765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119" y="226756"/>
            <a:ext cx="7651762" cy="549784"/>
          </a:xfrm>
        </p:spPr>
        <p:txBody>
          <a:bodyPr/>
          <a:lstStyle/>
          <a:p>
            <a:r>
              <a:rPr lang="en-US" sz="2400" dirty="0"/>
              <a:t>Component diagram (gRPC)</a:t>
            </a:r>
            <a:endParaRPr lang="de-DE" sz="24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66ED357-0C62-4F83-8BAB-642D93B96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41" y="830477"/>
            <a:ext cx="7813953" cy="519704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E7BFE-BF51-4038-9F50-1BCD784BA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BB82AC-E4A3-4103-A699-A729CA659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119A6-EFAD-41DC-880C-80866DF6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589079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D218-7064-4375-BE98-00D938965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988" y="153985"/>
            <a:ext cx="7831782" cy="975643"/>
          </a:xfrm>
        </p:spPr>
        <p:txBody>
          <a:bodyPr>
            <a:normAutofit/>
          </a:bodyPr>
          <a:lstStyle/>
          <a:p>
            <a:r>
              <a:rPr lang="en-US" sz="2400" dirty="0"/>
              <a:t>Load generation sequence diagram</a:t>
            </a:r>
            <a:endParaRPr lang="de-DE" sz="24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139F7-5F86-4CDC-B0C3-521AB2CB5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988" y="1130767"/>
            <a:ext cx="7664574" cy="459874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77C36-5FCE-4332-879B-1E7F8AA6F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B459A-2D60-4385-99C4-BF7B70DDC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171FF-16B7-46B8-AAB8-6D7B3458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85278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A0316E-9A8D-4B5A-AEED-A22CA717D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1600" y="706862"/>
            <a:ext cx="7623860" cy="5365195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97DEC-5D71-4E71-B3D6-F2383C913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819E2-7485-495C-B48C-FF6A0CBB7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35440-8446-4427-A98E-5BD742FE9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D044C0-DCD1-4A56-9A31-50CCEC912258}"/>
              </a:ext>
            </a:extLst>
          </p:cNvPr>
          <p:cNvSpPr txBox="1"/>
          <p:nvPr/>
        </p:nvSpPr>
        <p:spPr>
          <a:xfrm>
            <a:off x="827584" y="245197"/>
            <a:ext cx="46197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Test scenario sequence diagram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117968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B0DE9-0F3C-441C-9059-A6C844F4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Results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113CA-1940-413E-819E-9EA768A94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Results discussion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B829-DBBF-45EF-9F6A-1A84A85E8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21692-5627-4935-8B6F-41F6F07B5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FF074-A43C-42D8-96F6-ADD55FF43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22992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731D2-09A7-43A2-A129-8A53946B7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measuring system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6A3F5-4770-49BD-A8F8-10B698B20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826383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To measure response we used </a:t>
            </a:r>
            <a:r>
              <a:rPr lang="en-US" i="1" dirty="0"/>
              <a:t>distributed tracing </a:t>
            </a:r>
            <a:r>
              <a:rPr lang="en-US" dirty="0"/>
              <a:t>system.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stored trace logs in </a:t>
            </a:r>
            <a:r>
              <a:rPr lang="en-US" i="1" dirty="0"/>
              <a:t>document-oriented</a:t>
            </a:r>
            <a:r>
              <a:rPr lang="en-US" dirty="0"/>
              <a:t> DB.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used search engine to retrieve and analyze logs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B7A4C-0BD7-474C-BD18-7E583760D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14C1B-313A-401A-B2AF-B89BEBA98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38DE0-20C8-4B7C-8F0E-65853E34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82136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BF853D5F-1344-4886-8492-1AAA9181D2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de-DE"/>
              <a:t>Content</a:t>
            </a:r>
            <a:endParaRPr lang="de-DE" alt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E9A54-F64C-45D5-9ED9-412FDDDA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28800"/>
            <a:ext cx="7886700" cy="4351338"/>
          </a:xfrm>
        </p:spPr>
        <p:txBody>
          <a:bodyPr/>
          <a:lstStyle/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Introduction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Requirements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State of the Art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The system overview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Results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Conclusion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Future Work</a:t>
            </a:r>
            <a:endParaRPr lang="de-DE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172" name="Date Placeholder 3">
            <a:extLst>
              <a:ext uri="{FF2B5EF4-FFF2-40B4-BE49-F238E27FC236}">
                <a16:creationId xmlns:a16="http://schemas.microsoft.com/office/drawing/2014/main" id="{A055B7B2-2A72-4C58-84E6-3CE230A22C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BD5AEF8-6648-4561-9A48-4B69D909CEB0}" type="datetime1">
              <a:rPr lang="de-DE" altLang="de-DE" sz="1000">
                <a:solidFill>
                  <a:schemeClr val="bg1"/>
                </a:solidFill>
              </a:rPr>
              <a:pPr/>
              <a:t>29.11.2019</a:t>
            </a:fld>
            <a:endParaRPr lang="de-DE" altLang="de-DE" sz="1000">
              <a:solidFill>
                <a:schemeClr val="bg1"/>
              </a:solidFill>
            </a:endParaRPr>
          </a:p>
        </p:txBody>
      </p:sp>
      <p:sp>
        <p:nvSpPr>
          <p:cNvPr id="7173" name="Footer Placeholder 4">
            <a:extLst>
              <a:ext uri="{FF2B5EF4-FFF2-40B4-BE49-F238E27FC236}">
                <a16:creationId xmlns:a16="http://schemas.microsoft.com/office/drawing/2014/main" id="{309D5EAD-0F39-4F58-B646-8A96C82D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7174" name="Slide Number Placeholder 5">
            <a:extLst>
              <a:ext uri="{FF2B5EF4-FFF2-40B4-BE49-F238E27FC236}">
                <a16:creationId xmlns:a16="http://schemas.microsoft.com/office/drawing/2014/main" id="{3F6FD015-235F-460B-A0E2-150D549C2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BDF2BA62-B6E2-4AED-B55A-BECDDF988AE6}" type="slidenum">
              <a:rPr lang="de-DE" altLang="de-DE" sz="1000" smtClean="0">
                <a:solidFill>
                  <a:schemeClr val="bg1"/>
                </a:solidFill>
              </a:rPr>
              <a:pPr/>
              <a:t>2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2A20-11C6-43CB-BDB2-6952051C0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833868"/>
            <a:ext cx="3134823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100" dirty="0"/>
              <a:t>Interconnection comparison</a:t>
            </a:r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A8F483B-241C-4934-AF4D-7AC224442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218" y="1340768"/>
            <a:ext cx="5647260" cy="432188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9AEA33-3D67-4E86-99E7-CF54207BA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68" y="2060848"/>
            <a:ext cx="2520280" cy="3856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buFont typeface="Wingdings 2" panose="05020102010507070707" pitchFamily="18" charset="2"/>
              <a:buChar char=""/>
            </a:pPr>
            <a:r>
              <a:rPr lang="en-US" sz="1600" dirty="0"/>
              <a:t> Messaging provides the lowest response time less than 1 millisecond.</a:t>
            </a:r>
            <a:br>
              <a:rPr lang="en-US" sz="1600" dirty="0"/>
            </a:br>
            <a:endParaRPr lang="en-US" sz="1600" dirty="0"/>
          </a:p>
          <a:p>
            <a:pPr algn="l">
              <a:buFont typeface="Wingdings 2" panose="05020102010507070707" pitchFamily="18" charset="2"/>
              <a:buChar char=""/>
            </a:pPr>
            <a:r>
              <a:rPr lang="en-US" sz="1600" dirty="0"/>
              <a:t> Async. HTTP provides the highest response time,  a bit higher 70 milliseconds.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36C5B-8B61-48A6-A817-859C4D308B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4463" y="6400800"/>
            <a:ext cx="21335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27A28F53-CF9E-48E7-B991-1AA37EB92E07}" type="datetime1">
              <a:rPr lang="en-US" altLang="de-DE" smtClean="0">
                <a:solidFill>
                  <a:schemeClr val="accent2"/>
                </a:solidFill>
              </a:rPr>
              <a:pPr defTabSz="914400">
                <a:spcAft>
                  <a:spcPts val="600"/>
                </a:spcAft>
                <a:defRPr/>
              </a:pPr>
              <a:t>11/29/2019</a:t>
            </a:fld>
            <a:endParaRPr lang="en-US" altLang="de-DE">
              <a:solidFill>
                <a:schemeClr val="accent2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5DDAF-6AC8-4843-9608-907040092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94" y="6400800"/>
            <a:ext cx="518790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altLang="de-DE" kern="1200" cap="all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6D99C-8E41-43FA-87A9-569B4FC0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altLang="de-DE">
                <a:solidFill>
                  <a:schemeClr val="accent2"/>
                </a:solidFill>
              </a:rPr>
              <a:t>Seite </a:t>
            </a:r>
            <a:fld id="{2766391E-7A8A-4CBD-8894-59A4A9DE8ACB}" type="slidenum">
              <a:rPr lang="en-US" altLang="de-DE" smtClean="0">
                <a:solidFill>
                  <a:schemeClr val="accent2"/>
                </a:solidFill>
              </a:rPr>
              <a:pPr defTabSz="914400">
                <a:spcAft>
                  <a:spcPts val="600"/>
                </a:spcAft>
                <a:defRPr/>
              </a:pPr>
              <a:t>20</a:t>
            </a:fld>
            <a:endParaRPr lang="en-US" altLang="de-DE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3842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451F4-3CEF-4944-99F4-F98449D7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549" y="958497"/>
            <a:ext cx="2539308" cy="1013800"/>
          </a:xfrm>
        </p:spPr>
        <p:txBody>
          <a:bodyPr>
            <a:normAutofit/>
          </a:bodyPr>
          <a:lstStyle/>
          <a:p>
            <a:r>
              <a:rPr lang="en-US" sz="2100" dirty="0"/>
              <a:t>Transaction duration by service</a:t>
            </a:r>
            <a:endParaRPr lang="de-DE" sz="21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8585B75-7B0F-484C-9540-FD7C7D935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549" y="2276872"/>
            <a:ext cx="2539308" cy="3856229"/>
          </a:xfrm>
        </p:spPr>
        <p:txBody>
          <a:bodyPr anchor="t">
            <a:normAutofit/>
          </a:bodyPr>
          <a:lstStyle/>
          <a:p>
            <a:r>
              <a:rPr lang="en-US" sz="1600" dirty="0"/>
              <a:t>gRPC interconnection provides lowest transaction duration time of persistence services.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The messaging one provides the lowest transaction duration time of non-persistence services.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7E513-3016-4B3F-AEA5-5DE4C2BF6D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4463" y="6400800"/>
            <a:ext cx="21335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81729331-3956-4DAF-AC44-8BC67C0390BA}" type="datetime1">
              <a:rPr lang="de-DE" altLang="de-DE" smtClean="0"/>
              <a:pPr>
                <a:spcAft>
                  <a:spcPts val="600"/>
                </a:spcAft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84A39-DA64-41B7-9B7D-BE18B8821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94" y="6400800"/>
            <a:ext cx="51879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 dirty="0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A9AAF-86D6-4BDB-8A2B-047B9CD45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21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9CBA6B-E797-45DE-95C1-F927470126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857" y="1095148"/>
            <a:ext cx="5924106" cy="453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458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6C8CA-E59F-4D2E-B908-0EF5CB922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911" y="836712"/>
            <a:ext cx="2378929" cy="1013800"/>
          </a:xfrm>
        </p:spPr>
        <p:txBody>
          <a:bodyPr>
            <a:normAutofit/>
          </a:bodyPr>
          <a:lstStyle/>
          <a:p>
            <a:r>
              <a:rPr lang="en-US" sz="2100" dirty="0"/>
              <a:t>Load balancing strategies comparison</a:t>
            </a:r>
            <a:endParaRPr lang="de-DE" sz="21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A3D5852-CF4B-4067-A0A3-C4006395C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746" y="2154317"/>
            <a:ext cx="2274937" cy="3856229"/>
          </a:xfrm>
        </p:spPr>
        <p:txBody>
          <a:bodyPr anchor="t">
            <a:normAutofit/>
          </a:bodyPr>
          <a:lstStyle/>
          <a:p>
            <a:r>
              <a:rPr lang="en-US" sz="1600" dirty="0"/>
              <a:t>Client-side LB strategy provides about 10% less the system response time, scaling persistency services.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Server-side LB strategy improves the system response by almost the same amount but by scaling edge service.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D35DA-906F-4904-B8E5-300A2ADF4E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4463" y="6400800"/>
            <a:ext cx="21335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81729331-3956-4DAF-AC44-8BC67C0390BA}" type="datetime1">
              <a:rPr lang="de-DE" altLang="de-DE" smtClean="0"/>
              <a:pPr>
                <a:spcAft>
                  <a:spcPts val="600"/>
                </a:spcAft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8286E-E019-4B83-B596-F0AD68A96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94" y="6400800"/>
            <a:ext cx="51879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CCD18-6AC8-4107-9491-6C952D3AD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22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FFAF62-F8A6-46C8-894B-96450E45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178135"/>
            <a:ext cx="5884618" cy="450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87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BE21E-C282-4DFB-B33E-77FB53E5F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2" y="826346"/>
            <a:ext cx="2378929" cy="1013800"/>
          </a:xfrm>
        </p:spPr>
        <p:txBody>
          <a:bodyPr>
            <a:normAutofit/>
          </a:bodyPr>
          <a:lstStyle/>
          <a:p>
            <a:r>
              <a:rPr lang="en-US" sz="2100" dirty="0"/>
              <a:t>Impact of LB on services</a:t>
            </a:r>
            <a:endParaRPr lang="de-DE" sz="21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15A9FD0-566D-4A4E-8C27-06361298D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2" y="2052084"/>
            <a:ext cx="2274937" cy="3856229"/>
          </a:xfrm>
        </p:spPr>
        <p:txBody>
          <a:bodyPr anchor="t">
            <a:norm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Here need to add additional info on the plot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EC839-B457-4D21-BE27-A075922751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4463" y="6400800"/>
            <a:ext cx="21335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81729331-3956-4DAF-AC44-8BC67C0390BA}" type="datetime1">
              <a:rPr lang="de-DE" altLang="de-DE" smtClean="0"/>
              <a:pPr>
                <a:spcAft>
                  <a:spcPts val="600"/>
                </a:spcAft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F3793-D939-4F4F-9DDE-5CED1A9BD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94" y="6400800"/>
            <a:ext cx="51879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E0014-E71F-4095-8915-E65048D53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23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023CD4-0BE6-40E4-9B04-3A0B985E7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600" y="1458535"/>
            <a:ext cx="5149879" cy="393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174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FFBA5-B763-4FA4-A748-DCE6DE38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2" y="826346"/>
            <a:ext cx="2378929" cy="1013800"/>
          </a:xfrm>
        </p:spPr>
        <p:txBody>
          <a:bodyPr>
            <a:normAutofit/>
          </a:bodyPr>
          <a:lstStyle/>
          <a:p>
            <a:r>
              <a:rPr lang="en-US" sz="2100" dirty="0"/>
              <a:t>DBMS comparison</a:t>
            </a:r>
            <a:endParaRPr lang="de-DE" sz="21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0D17B3A-1790-410F-B1C7-8CAE66973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2" y="2052084"/>
            <a:ext cx="2274937" cy="3856229"/>
          </a:xfrm>
        </p:spPr>
        <p:txBody>
          <a:bodyPr anchor="t">
            <a:normAutofit/>
          </a:bodyPr>
          <a:lstStyle/>
          <a:p>
            <a:r>
              <a:rPr lang="en-US" sz="1400" dirty="0"/>
              <a:t>Key-Value DBMS requires significantly less time to execute database operations.</a:t>
            </a:r>
            <a:br>
              <a:rPr lang="en-US" sz="1400" dirty="0"/>
            </a:br>
            <a:endParaRPr lang="en-US" sz="1400" dirty="0"/>
          </a:p>
          <a:p>
            <a:r>
              <a:rPr lang="en-US" sz="1400" dirty="0"/>
              <a:t>Despite a data structure it needs about 8 milliseconds to process an operation.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C0C7C-AEA9-494F-9D2D-A3B0412766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4463" y="6400800"/>
            <a:ext cx="21335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81729331-3956-4DAF-AC44-8BC67C0390BA}" type="datetime1">
              <a:rPr lang="de-DE" altLang="de-DE" smtClean="0"/>
              <a:pPr>
                <a:spcAft>
                  <a:spcPts val="600"/>
                </a:spcAft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E8643-42CA-4033-94FC-CCD188B25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94" y="6400800"/>
            <a:ext cx="51879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305A3-DF49-4BF8-8FD3-6078F297A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24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0DC484-7175-470F-A76C-56B57CDE1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600" y="1458535"/>
            <a:ext cx="5149879" cy="393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3769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E5884-6CF2-4009-ABD5-040F273F9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Conclusion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AB130E-1C75-4FA8-840F-3CB771B0B6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Summing up the thesis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D9803-B9E2-45BD-A2BC-37DAC93B4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74163-B289-4380-8A1C-FFAA1FF1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1F699-F895-406C-8D9F-5F1666E7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0640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C3B29-6CA6-47D6-86FC-6AEA15AE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6524"/>
            <a:ext cx="7886700" cy="1325563"/>
          </a:xfrm>
        </p:spPr>
        <p:txBody>
          <a:bodyPr/>
          <a:lstStyle/>
          <a:p>
            <a:r>
              <a:rPr lang="en-US" dirty="0"/>
              <a:t>Conclusion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B6B13-2191-4CB7-9F25-2C6415883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62087"/>
            <a:ext cx="7886700" cy="4351338"/>
          </a:xfrm>
        </p:spPr>
        <p:txBody>
          <a:bodyPr/>
          <a:lstStyle/>
          <a:p>
            <a:r>
              <a:rPr lang="en-US" sz="2400" dirty="0">
                <a:solidFill>
                  <a:srgbClr val="FF0000"/>
                </a:solidFill>
              </a:rPr>
              <a:t>The fastest an IoT device request handling can provide a microservice system with messaging middleware interconnection to non-persistency services and gRPC interconnection to persistency services. </a:t>
            </a:r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</a:rPr>
              <a:t>Document-oriented key-value DBMS can ensure the 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lowest transaction duration of persistency services.</a:t>
            </a:r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</a:rPr>
              <a:t>Load balancing strategy choice depends on where a microservice system has a bottleneck.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40A6D-AA4B-43C5-BB43-9572A9041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94C36-A6CA-4EA0-9E9F-FDD11F37C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58FBC-CD1A-4A25-888F-299726844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189659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4701-2AB4-4C3C-97D0-7623A8F1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4DB6-34EA-47F0-8581-905D1B7B6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FF0000"/>
                </a:solidFill>
              </a:rPr>
              <a:t>To test the microservice system with some additional services satisfying more realistic requirements.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Improve the load generation.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Survey about how caching might affect the system response time.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Prove our research on a production made application.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de-DE" sz="2000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B6BAB-32D0-4A00-959B-3788B79A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29.11.2019</a:t>
            </a:fld>
            <a:endParaRPr lang="de-DE" alt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0FC4F-C81A-4E64-9731-7BBD0E754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ABBF3-C496-4C26-B5A1-43268ADDA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148340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91BA81-3E6E-4E91-9C21-63E8F47D0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55611B-962E-46BF-A4C2-3F6A781912E1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03EBF3-DDEC-431B-BE94-2ECE7B38F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B5FDC-CCF0-4D2E-8B67-0C09273A0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903CACB-8A47-4207-897E-A1D444471CF0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10B10F-7A89-4145-9082-FF974843C5BD}"/>
              </a:ext>
            </a:extLst>
          </p:cNvPr>
          <p:cNvSpPr txBox="1"/>
          <p:nvPr/>
        </p:nvSpPr>
        <p:spPr>
          <a:xfrm>
            <a:off x="1907704" y="2626048"/>
            <a:ext cx="55789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Thank you for attention</a:t>
            </a:r>
            <a:endParaRPr lang="de-DE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622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B00BA-CEC4-41FE-B2D9-FBB1D391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Introduction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058BA-F776-4BAE-862C-253454888F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thesis overview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DDB4F-A753-4486-B6A8-D2F40D19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F7BC8-3C96-42E9-9D93-E068A91B0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71586-D878-489F-9D07-09B3AE346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516869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26FC9-A0D9-41A4-B581-712674BC2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A6E8F-9905-4D98-8440-67A7C21DB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is to find the best MSA architecture design of in an IoT context.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 compared:</a:t>
            </a:r>
          </a:p>
          <a:p>
            <a:pPr>
              <a:buFont typeface="Arial" panose="020B0604020202020204" pitchFamily="34" charset="0"/>
              <a:buChar char="►"/>
            </a:pPr>
            <a:r>
              <a:rPr lang="en-US" sz="2400" dirty="0"/>
              <a:t> Interconnection methods</a:t>
            </a:r>
          </a:p>
          <a:p>
            <a:pPr>
              <a:buFont typeface="Arial" panose="020B0604020202020204" pitchFamily="34" charset="0"/>
              <a:buChar char="►"/>
            </a:pPr>
            <a:r>
              <a:rPr lang="en-US" sz="2400" dirty="0"/>
              <a:t> Database management systems</a:t>
            </a:r>
          </a:p>
          <a:p>
            <a:pPr>
              <a:buFont typeface="Arial" panose="020B0604020202020204" pitchFamily="34" charset="0"/>
              <a:buChar char="►"/>
            </a:pPr>
            <a:r>
              <a:rPr lang="en-US" sz="2400" dirty="0"/>
              <a:t> Load balancing strategies</a:t>
            </a:r>
            <a:br>
              <a:rPr lang="en-US" dirty="0"/>
            </a:b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793B6-FDB8-4E72-B654-5869DBC5C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7A925-B1B3-4125-B091-66710DE86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75E8B-40F3-422A-A8C2-D8EBA9D6A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551748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5E3FA-A974-49EF-83D5-D98AB7F1E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done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359E1-F481-4424-8838-28D8FC968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Analyzed most demanded technologies in MSA context.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Built the MSA application, satisfying most common requirements.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Developed a load generation, simulating IoT devices.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Implemented a monitoring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Processed measurements.</a:t>
            </a:r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FA231-CCB4-4E37-84F3-7864C830E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9D0F-9D3C-47D0-BA42-45D0574E2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B45B2-EFA6-47F8-9B81-0B55837E3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09127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30B37-E917-4A8B-822C-1713F971A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Requirements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0A0A8-955C-4BE7-B6BB-84D2CD8FAE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system requirements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53C32-B425-4094-90F8-1BAA767A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2EA89-187F-4FDB-B737-D8E5DF6F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EA127-61F4-40D0-AC57-3045967F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68346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BCBC5-387D-4A3F-AD7F-4A0B0A6B1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9E18-5345-464E-B460-DDDCEAEF1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</a:rPr>
              <a:t>Provide connectivity for IoT devices.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</a:rPr>
              <a:t>Provide basic authentication system.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</a:rPr>
              <a:t>Transform IoT device data model to the system data model.</a:t>
            </a:r>
            <a:endParaRPr lang="de-DE" sz="2400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57C7A-5634-46A9-8178-8A9060366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44065-1F39-4E2B-ACC6-19D1761A7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797FE-20A5-402B-A63B-FED10EAC4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89261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17A-9258-40E9-8604-5863D79B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ADBA-9AE7-41D6-B8FD-AA8870F66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514475"/>
            <a:ext cx="3868340" cy="823912"/>
          </a:xfrm>
        </p:spPr>
        <p:txBody>
          <a:bodyPr>
            <a:normAutofit/>
          </a:bodyPr>
          <a:lstStyle/>
          <a:p>
            <a:pPr algn="ctr"/>
            <a:r>
              <a:rPr lang="en-US" sz="3200" b="0" dirty="0">
                <a:solidFill>
                  <a:srgbClr val="FF0000"/>
                </a:solidFill>
              </a:rPr>
              <a:t>Qualitative</a:t>
            </a:r>
            <a:endParaRPr lang="de-DE" sz="3200" b="0" dirty="0">
              <a:solidFill>
                <a:srgbClr val="FF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3D404-AD29-4FEE-8B30-4A53ECDA44B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Testable</a:t>
            </a:r>
          </a:p>
          <a:p>
            <a:r>
              <a:rPr lang="en-US" sz="2800" dirty="0"/>
              <a:t>Reproducible</a:t>
            </a:r>
          </a:p>
          <a:p>
            <a:r>
              <a:rPr lang="en-US" sz="2800" dirty="0"/>
              <a:t>Deployable</a:t>
            </a:r>
            <a:endParaRPr lang="de-DE" sz="2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714894-005E-449E-9B27-01CA86999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820" y="1532659"/>
            <a:ext cx="3887391" cy="823912"/>
          </a:xfrm>
        </p:spPr>
        <p:txBody>
          <a:bodyPr>
            <a:normAutofit/>
          </a:bodyPr>
          <a:lstStyle/>
          <a:p>
            <a:pPr algn="ctr"/>
            <a:r>
              <a:rPr lang="en-US" sz="3200" b="0" dirty="0">
                <a:solidFill>
                  <a:srgbClr val="FF0000"/>
                </a:solidFill>
              </a:rPr>
              <a:t>Quantitative</a:t>
            </a:r>
            <a:endParaRPr lang="de-DE" sz="3200" b="0" dirty="0">
              <a:solidFill>
                <a:srgbClr val="FF0000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A4F54-6C41-418E-AFA8-CDD2CCA22DD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Response time</a:t>
            </a:r>
          </a:p>
          <a:p>
            <a:r>
              <a:rPr lang="en-US" sz="2800" dirty="0"/>
              <a:t>Scalable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2EAC7-0559-4193-ADE6-66022726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99717A0-CA6A-451E-9AE0-AA635E0EE275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856619-BB70-4EBF-A761-8453CF8AE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2E986-EE14-414A-98BD-F55522EE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F3A66D2-84BE-47D1-97F2-AA2381835B94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25083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498DF-6188-4441-87B5-7780AA9B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State of the art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C7618-2F32-427E-B46A-4454915845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Literature overview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9E4B6-F630-4F79-A7CF-F99087D2F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07BBD-97F3-4257-8595-50C43FEBF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2CEB2-8D84-43F1-91AD-B73B8477A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1571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737</Words>
  <Application>Microsoft Office PowerPoint</Application>
  <PresentationFormat>On-screen Show (4:3)</PresentationFormat>
  <Paragraphs>185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Wingdings</vt:lpstr>
      <vt:lpstr>Wingdings 2</vt:lpstr>
      <vt:lpstr>Office Theme</vt:lpstr>
      <vt:lpstr>Evaluation of Microservice Architecture Designs in an IoT-Context</vt:lpstr>
      <vt:lpstr>Content</vt:lpstr>
      <vt:lpstr>Introduction</vt:lpstr>
      <vt:lpstr>Introduction</vt:lpstr>
      <vt:lpstr>What we have done</vt:lpstr>
      <vt:lpstr>Requirements</vt:lpstr>
      <vt:lpstr>Functional requirements</vt:lpstr>
      <vt:lpstr>Non-functional Requirements</vt:lpstr>
      <vt:lpstr>State of the art</vt:lpstr>
      <vt:lpstr>PowerPoint Presentation</vt:lpstr>
      <vt:lpstr>Basic articles</vt:lpstr>
      <vt:lpstr>Basic articles</vt:lpstr>
      <vt:lpstr>The system overview</vt:lpstr>
      <vt:lpstr>PowerPoint Presentation</vt:lpstr>
      <vt:lpstr>Component diagram (gRPC)</vt:lpstr>
      <vt:lpstr>Load generation sequence diagram</vt:lpstr>
      <vt:lpstr>PowerPoint Presentation</vt:lpstr>
      <vt:lpstr>Results</vt:lpstr>
      <vt:lpstr>The measuring system</vt:lpstr>
      <vt:lpstr>Interconnection comparison</vt:lpstr>
      <vt:lpstr>Transaction duration by service</vt:lpstr>
      <vt:lpstr>Load balancing strategies comparison</vt:lpstr>
      <vt:lpstr>Impact of LB on services</vt:lpstr>
      <vt:lpstr>DBMS comparison</vt:lpstr>
      <vt:lpstr>Conclusion</vt:lpstr>
      <vt:lpstr>Conclusion</vt:lpstr>
      <vt:lpstr>Future work</vt:lpstr>
      <vt:lpstr>PowerPoint Presentation</vt:lpstr>
    </vt:vector>
  </TitlesOfParts>
  <Company>Torsten Weilepp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Torsten Weilepp</dc:creator>
  <cp:lastModifiedBy>Sviatoslav Abramov</cp:lastModifiedBy>
  <cp:revision>44</cp:revision>
  <dcterms:created xsi:type="dcterms:W3CDTF">2008-09-25T09:57:29Z</dcterms:created>
  <dcterms:modified xsi:type="dcterms:W3CDTF">2019-11-29T10:34:07Z</dcterms:modified>
</cp:coreProperties>
</file>

<file path=docProps/thumbnail.jpeg>
</file>